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4" r:id="rId15"/>
    <p:sldId id="276" r:id="rId16"/>
    <p:sldId id="277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D566-8694-4C19-837C-CC017DB33DE4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2E3-2083-4872-837F-5A105B23CF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D566-8694-4C19-837C-CC017DB33DE4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2E3-2083-4872-837F-5A105B23CF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D566-8694-4C19-837C-CC017DB33DE4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2E3-2083-4872-837F-5A105B23CF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D566-8694-4C19-837C-CC017DB33DE4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2E3-2083-4872-837F-5A105B23CF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D566-8694-4C19-837C-CC017DB33DE4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2E3-2083-4872-837F-5A105B23CF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D566-8694-4C19-837C-CC017DB33DE4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2E3-2083-4872-837F-5A105B23CF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D566-8694-4C19-837C-CC017DB33DE4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2E3-2083-4872-837F-5A105B23CF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D566-8694-4C19-837C-CC017DB33DE4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2E3-2083-4872-837F-5A105B23CF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D566-8694-4C19-837C-CC017DB33DE4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2E3-2083-4872-837F-5A105B23CF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D566-8694-4C19-837C-CC017DB33DE4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2E3-2083-4872-837F-5A105B23CF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D566-8694-4C19-837C-CC017DB33DE4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2E3-2083-4872-837F-5A105B23CFD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D566-8694-4C19-837C-CC017DB33DE4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532E3-2083-4872-837F-5A105B23CFD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Q&amp;A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RESPIRATORY SYSTEM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71" t="26088" r="58050" b="42092"/>
          <a:stretch>
            <a:fillRect/>
          </a:stretch>
        </p:blipFill>
        <p:spPr bwMode="auto">
          <a:xfrm>
            <a:off x="1187624" y="627234"/>
            <a:ext cx="6624736" cy="60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dirty="0" smtClean="0"/>
              <a:t>5. A 33-year-old man has had increasing </a:t>
            </a:r>
            <a:r>
              <a:rPr lang="en-IN" dirty="0" err="1" smtClean="0"/>
              <a:t>dyspnea</a:t>
            </a:r>
            <a:r>
              <a:rPr lang="en-IN" dirty="0" smtClean="0"/>
              <a:t> for the past 8 years. He does not smoke. On examination, there are decreased breath sounds over lower lung fields. A chest radiograph shows flattened diaphragms; his CT scan is shown in the figure. Pulmonary function tests show decreased DLCO, decreased FEV1, and increased FVC. Arterial blood gas analysis shows Po2, 65 mm Hg; Pco2, 60 mm Hg; HCO3–, 32 </a:t>
            </a:r>
            <a:r>
              <a:rPr lang="en-IN" dirty="0" err="1" smtClean="0"/>
              <a:t>mEq</a:t>
            </a:r>
            <a:r>
              <a:rPr lang="en-IN" dirty="0" smtClean="0"/>
              <a:t>/L; and pH, 7.35. A sibling is similarly affected. What is the most likely mechanism for his pulmonary disease? </a:t>
            </a:r>
          </a:p>
          <a:p>
            <a:pPr>
              <a:buNone/>
            </a:pPr>
            <a:r>
              <a:rPr lang="en-IN" dirty="0" smtClean="0"/>
              <a:t>A </a:t>
            </a:r>
            <a:r>
              <a:rPr lang="en-IN" dirty="0" err="1" smtClean="0"/>
              <a:t>Atopy</a:t>
            </a:r>
            <a:r>
              <a:rPr lang="en-IN" dirty="0" smtClean="0"/>
              <a:t> with </a:t>
            </a:r>
            <a:r>
              <a:rPr lang="en-IN" dirty="0" err="1" smtClean="0"/>
              <a:t>IgE</a:t>
            </a:r>
            <a:r>
              <a:rPr lang="en-IN" dirty="0" smtClean="0"/>
              <a:t> binding to mast cells </a:t>
            </a:r>
          </a:p>
          <a:p>
            <a:pPr>
              <a:buNone/>
            </a:pPr>
            <a:r>
              <a:rPr lang="en-IN" dirty="0" smtClean="0"/>
              <a:t>B </a:t>
            </a:r>
            <a:r>
              <a:rPr lang="en-IN" i="1" dirty="0" smtClean="0"/>
              <a:t>CFTR gene mutation </a:t>
            </a:r>
          </a:p>
          <a:p>
            <a:pPr>
              <a:buNone/>
            </a:pPr>
            <a:r>
              <a:rPr lang="en-IN" dirty="0" smtClean="0"/>
              <a:t>C Increased </a:t>
            </a:r>
            <a:r>
              <a:rPr lang="en-IN" dirty="0" err="1" smtClean="0"/>
              <a:t>neutrophil</a:t>
            </a:r>
            <a:r>
              <a:rPr lang="en-IN" dirty="0" smtClean="0"/>
              <a:t> proteases </a:t>
            </a:r>
          </a:p>
          <a:p>
            <a:pPr>
              <a:buNone/>
            </a:pPr>
            <a:r>
              <a:rPr lang="en-IN" dirty="0" smtClean="0"/>
              <a:t>D Prior infection with tuberculosis </a:t>
            </a:r>
          </a:p>
          <a:p>
            <a:pPr>
              <a:buNone/>
            </a:pPr>
            <a:r>
              <a:rPr lang="en-IN" dirty="0" smtClean="0"/>
              <a:t>E Reduced </a:t>
            </a:r>
            <a:r>
              <a:rPr lang="en-IN" dirty="0" err="1" smtClean="0"/>
              <a:t>antielastase</a:t>
            </a:r>
            <a:r>
              <a:rPr lang="en-IN" dirty="0" smtClean="0"/>
              <a:t> activity 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71" t="32142" r="58050" b="37319"/>
          <a:stretch>
            <a:fillRect/>
          </a:stretch>
        </p:blipFill>
        <p:spPr bwMode="auto">
          <a:xfrm>
            <a:off x="1043608" y="884066"/>
            <a:ext cx="6480720" cy="565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b="1" dirty="0" smtClean="0"/>
              <a:t>6. </a:t>
            </a:r>
            <a:r>
              <a:rPr lang="en-IN" dirty="0" smtClean="0"/>
              <a:t>A 58-year-old man with ischemic heart disease undergoes coronary artery bypass graft surgery under general </a:t>
            </a:r>
            <a:r>
              <a:rPr lang="en-IN" dirty="0" err="1" smtClean="0"/>
              <a:t>anesthesia</a:t>
            </a:r>
            <a:r>
              <a:rPr lang="en-IN" dirty="0" smtClean="0"/>
              <a:t>. Two days postoperatively, he experiences increasing respiratory difficulty with decreasing arterial oxygen saturation. On physical examination, his heart rate is regular at 78/min, respirations are 25/min, and blood pressure is 135/85 mm Hg. The </a:t>
            </a:r>
            <a:r>
              <a:rPr lang="en-IN" dirty="0" err="1" smtClean="0"/>
              <a:t>hemoglobin</a:t>
            </a:r>
            <a:r>
              <a:rPr lang="en-IN" dirty="0" smtClean="0"/>
              <a:t> concentration has remained unchanged, at 13.7 g/</a:t>
            </a:r>
            <a:r>
              <a:rPr lang="en-IN" dirty="0" err="1" smtClean="0"/>
              <a:t>dL</a:t>
            </a:r>
            <a:r>
              <a:rPr lang="en-IN" dirty="0" smtClean="0"/>
              <a:t>, since surgery. After he coughs up a large amount of </a:t>
            </a:r>
            <a:r>
              <a:rPr lang="en-IN" dirty="0" err="1" smtClean="0"/>
              <a:t>mucoid</a:t>
            </a:r>
            <a:r>
              <a:rPr lang="en-IN" dirty="0" smtClean="0"/>
              <a:t> sputum, his condition improves. Which of the following types of </a:t>
            </a:r>
            <a:r>
              <a:rPr lang="en-IN" dirty="0" err="1" smtClean="0"/>
              <a:t>atelectasis</a:t>
            </a:r>
            <a:r>
              <a:rPr lang="en-IN" dirty="0" smtClean="0"/>
              <a:t> does he most likely have? </a:t>
            </a:r>
          </a:p>
          <a:p>
            <a:pPr>
              <a:buNone/>
            </a:pPr>
            <a:r>
              <a:rPr lang="en-IN" dirty="0" smtClean="0"/>
              <a:t>A Compression </a:t>
            </a:r>
          </a:p>
          <a:p>
            <a:pPr>
              <a:buNone/>
            </a:pPr>
            <a:r>
              <a:rPr lang="en-IN" dirty="0" smtClean="0"/>
              <a:t>B Contraction </a:t>
            </a:r>
          </a:p>
          <a:p>
            <a:pPr>
              <a:buNone/>
            </a:pPr>
            <a:r>
              <a:rPr lang="en-IN" dirty="0" smtClean="0"/>
              <a:t>C Micro </a:t>
            </a:r>
          </a:p>
          <a:p>
            <a:pPr>
              <a:buNone/>
            </a:pPr>
            <a:r>
              <a:rPr lang="en-IN" dirty="0" smtClean="0"/>
              <a:t>D Relaxation </a:t>
            </a:r>
          </a:p>
          <a:p>
            <a:pPr>
              <a:buNone/>
            </a:pPr>
            <a:r>
              <a:rPr lang="en-IN" dirty="0" smtClean="0"/>
              <a:t>E Resorption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dirty="0" smtClean="0"/>
              <a:t>7. 24-year-old </a:t>
            </a:r>
            <a:r>
              <a:rPr lang="en-IN" dirty="0" err="1" smtClean="0"/>
              <a:t>primigravida</a:t>
            </a:r>
            <a:r>
              <a:rPr lang="en-IN" dirty="0" smtClean="0"/>
              <a:t> has a </a:t>
            </a:r>
            <a:r>
              <a:rPr lang="en-IN" dirty="0" err="1" smtClean="0"/>
              <a:t>fetal</a:t>
            </a:r>
            <a:r>
              <a:rPr lang="en-IN" dirty="0" smtClean="0"/>
              <a:t> ultrasound performed at 18 weeks’ gestation that shows a normal amniotic fluid index, but there is a large </a:t>
            </a:r>
            <a:r>
              <a:rPr lang="en-IN" dirty="0" err="1" smtClean="0"/>
              <a:t>echogenic</a:t>
            </a:r>
            <a:r>
              <a:rPr lang="en-IN" dirty="0" smtClean="0"/>
              <a:t> region in the right lung. A term infant is delivered with no apparent external anomalies, but soon after birth the infant has respiratory distress. CT imaging shows a normal left lung, but there is an area of </a:t>
            </a:r>
            <a:r>
              <a:rPr lang="en-IN" dirty="0" err="1" smtClean="0"/>
              <a:t>opacification</a:t>
            </a:r>
            <a:r>
              <a:rPr lang="en-IN" dirty="0" smtClean="0"/>
              <a:t> in the right lung supplied by a vessel from the aorta. Which of the following is the most likely diagnosis? </a:t>
            </a:r>
          </a:p>
          <a:p>
            <a:r>
              <a:rPr lang="en-IN" dirty="0" smtClean="0"/>
              <a:t>A </a:t>
            </a:r>
            <a:r>
              <a:rPr lang="en-IN" dirty="0" err="1" smtClean="0"/>
              <a:t>Extralobar</a:t>
            </a:r>
            <a:r>
              <a:rPr lang="en-IN" dirty="0" smtClean="0"/>
              <a:t> sequestration </a:t>
            </a:r>
          </a:p>
          <a:p>
            <a:r>
              <a:rPr lang="en-IN" dirty="0" smtClean="0"/>
              <a:t>B Foregut cyst </a:t>
            </a:r>
          </a:p>
          <a:p>
            <a:r>
              <a:rPr lang="en-IN" dirty="0" smtClean="0"/>
              <a:t>C Hyaline membrane disease </a:t>
            </a:r>
          </a:p>
          <a:p>
            <a:r>
              <a:rPr lang="en-IN" dirty="0" smtClean="0"/>
              <a:t>D </a:t>
            </a:r>
            <a:r>
              <a:rPr lang="en-IN" dirty="0" err="1" smtClean="0"/>
              <a:t>Oligohydramnios</a:t>
            </a:r>
            <a:r>
              <a:rPr lang="en-IN" dirty="0" smtClean="0"/>
              <a:t> sequence </a:t>
            </a:r>
          </a:p>
          <a:p>
            <a:r>
              <a:rPr lang="en-IN" dirty="0" smtClean="0"/>
              <a:t>E </a:t>
            </a:r>
            <a:r>
              <a:rPr lang="en-IN" dirty="0" err="1" smtClean="0"/>
              <a:t>Tracheoesophageal</a:t>
            </a:r>
            <a:r>
              <a:rPr lang="en-IN" dirty="0" smtClean="0"/>
              <a:t> fistula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dirty="0" smtClean="0"/>
              <a:t>8. A 30-year-old man is hospitalized after a motor vehicle accident in which he sustains blunt trauma to his chest. On physical examination, there are contusions to the right side of the chest, but no lacerations. Within 1 hour after the accident, he develops sudden difficulty breathing and marked pain on the right side. Vital signs now show that he is </a:t>
            </a:r>
            <a:r>
              <a:rPr lang="en-IN" dirty="0" err="1" smtClean="0"/>
              <a:t>afebrile</a:t>
            </a:r>
            <a:r>
              <a:rPr lang="en-IN" dirty="0" smtClean="0"/>
              <a:t>; his pulse is 80/min, respirations are 30/min and shallow, and blood pressure is 100/65 mm Hg. Breath sounds are not audible, and there is </a:t>
            </a:r>
            <a:r>
              <a:rPr lang="en-IN" dirty="0" err="1" smtClean="0"/>
              <a:t>tympany</a:t>
            </a:r>
            <a:r>
              <a:rPr lang="en-IN" dirty="0" smtClean="0"/>
              <a:t> to percussion on the right side. Which of the following radiographic findings for this man is shown in the figure? </a:t>
            </a:r>
          </a:p>
          <a:p>
            <a:r>
              <a:rPr lang="en-IN" dirty="0" smtClean="0"/>
              <a:t>A Interstitial fibrosis </a:t>
            </a:r>
          </a:p>
          <a:p>
            <a:r>
              <a:rPr lang="en-IN" dirty="0" smtClean="0"/>
              <a:t>B Patchy infiltrates </a:t>
            </a:r>
          </a:p>
          <a:p>
            <a:r>
              <a:rPr lang="en-IN" dirty="0" smtClean="0"/>
              <a:t>C Pleural effusion </a:t>
            </a:r>
          </a:p>
          <a:p>
            <a:r>
              <a:rPr lang="en-IN" dirty="0" smtClean="0"/>
              <a:t>D </a:t>
            </a:r>
            <a:r>
              <a:rPr lang="en-IN" dirty="0" err="1" smtClean="0"/>
              <a:t>Pneumothorax</a:t>
            </a:r>
            <a:r>
              <a:rPr lang="en-IN" dirty="0" smtClean="0"/>
              <a:t> </a:t>
            </a:r>
          </a:p>
          <a:p>
            <a:r>
              <a:rPr lang="en-IN" dirty="0" smtClean="0"/>
              <a:t>E Ventilation/perfusion mismatch 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633" t="22906" r="41055" b="43683"/>
          <a:stretch>
            <a:fillRect/>
          </a:stretch>
        </p:blipFill>
        <p:spPr bwMode="auto">
          <a:xfrm>
            <a:off x="2123728" y="652191"/>
            <a:ext cx="4680520" cy="61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KVEIM Test is done for which disease?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Sarcoidosis</a:t>
            </a:r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b="1" dirty="0" smtClean="0"/>
              <a:t>1. </a:t>
            </a:r>
            <a:r>
              <a:rPr lang="en-IN" dirty="0" smtClean="0"/>
              <a:t>A 76-year-old man has experienced increasing </a:t>
            </a:r>
            <a:r>
              <a:rPr lang="en-IN" dirty="0" err="1" smtClean="0"/>
              <a:t>dyspnea</a:t>
            </a:r>
            <a:r>
              <a:rPr lang="en-IN" dirty="0" smtClean="0"/>
              <a:t> for the past 4 years. On physical examination, he is </a:t>
            </a:r>
            <a:r>
              <a:rPr lang="en-IN" dirty="0" err="1" smtClean="0"/>
              <a:t>afebrile</a:t>
            </a:r>
            <a:r>
              <a:rPr lang="en-IN" dirty="0" smtClean="0"/>
              <a:t>, with a pulse of 70/min, respirations 30/min, and blood pressure 120/75 mm Hg. A chest radiograph shows increased interstitial markings, but no effusions. The right heart border and the pulmonary arteries are prominent. A </a:t>
            </a:r>
            <a:r>
              <a:rPr lang="en-IN" dirty="0" err="1" smtClean="0"/>
              <a:t>transbronchial</a:t>
            </a:r>
            <a:r>
              <a:rPr lang="en-IN" dirty="0" smtClean="0"/>
              <a:t> biopsy is performed; the figure shows the microscopic appearance with Prussian blue stain. Which of the following is the most likely diagnosis? </a:t>
            </a:r>
          </a:p>
          <a:p>
            <a:pPr>
              <a:buNone/>
            </a:pPr>
            <a:r>
              <a:rPr lang="en-IN" dirty="0" smtClean="0"/>
              <a:t>A </a:t>
            </a:r>
            <a:r>
              <a:rPr lang="en-IN" dirty="0" err="1" smtClean="0"/>
              <a:t>Anthracosis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 smtClean="0"/>
              <a:t>B Asbestosis </a:t>
            </a:r>
          </a:p>
          <a:p>
            <a:pPr>
              <a:buNone/>
            </a:pPr>
            <a:r>
              <a:rPr lang="en-IN" dirty="0" smtClean="0"/>
              <a:t>C </a:t>
            </a:r>
            <a:r>
              <a:rPr lang="en-IN" dirty="0" err="1" smtClean="0"/>
              <a:t>Berylliosis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 smtClean="0"/>
              <a:t>D </a:t>
            </a:r>
            <a:r>
              <a:rPr lang="en-IN" dirty="0" err="1" smtClean="0"/>
              <a:t>Calcinosis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 smtClean="0"/>
              <a:t>E Silicosis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20" t="40407" r="57156" b="23000"/>
          <a:stretch>
            <a:fillRect/>
          </a:stretch>
        </p:blipFill>
        <p:spPr bwMode="auto">
          <a:xfrm>
            <a:off x="692960" y="305653"/>
            <a:ext cx="7551448" cy="542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2.</a:t>
            </a:r>
            <a:r>
              <a:rPr lang="en-US" dirty="0" smtClean="0"/>
              <a:t>  </a:t>
            </a:r>
            <a:r>
              <a:rPr lang="en-IN" dirty="0" smtClean="0"/>
              <a:t>A 36-year-old woman has had a low-grade fever and worsening </a:t>
            </a:r>
            <a:r>
              <a:rPr lang="en-IN" dirty="0" err="1" smtClean="0"/>
              <a:t>nonproductive</a:t>
            </a:r>
            <a:r>
              <a:rPr lang="en-IN" dirty="0" smtClean="0"/>
              <a:t> cough and </a:t>
            </a:r>
            <a:r>
              <a:rPr lang="en-IN" dirty="0" err="1" smtClean="0"/>
              <a:t>dyspnea</a:t>
            </a:r>
            <a:r>
              <a:rPr lang="en-IN" dirty="0" smtClean="0"/>
              <a:t> for the past 2 years. On examination, she has breath sounds in all lung fields. A chest CT scan shows the findings in the figure. An arterial blood gas shows pH, 7.45; Po2, 83 mm Hg; Pco2, 30 mm Hg; and HCO3–, 19 </a:t>
            </a:r>
            <a:r>
              <a:rPr lang="en-IN" dirty="0" err="1" smtClean="0"/>
              <a:t>mEq</a:t>
            </a:r>
            <a:r>
              <a:rPr lang="en-IN" dirty="0" smtClean="0"/>
              <a:t>/L. Pulmonary function tests show total lung capacity 3 L (60% of predicted), FEV1 2.5 (66% of predicted), and DLCO 10 </a:t>
            </a:r>
            <a:r>
              <a:rPr lang="en-IN" dirty="0" err="1" smtClean="0"/>
              <a:t>mL</a:t>
            </a:r>
            <a:r>
              <a:rPr lang="en-IN" dirty="0" smtClean="0"/>
              <a:t>/min/mm Hg (50% of predicted). Her pulmonary compliance is reduced. What is the most likely diagnosis? </a:t>
            </a:r>
          </a:p>
          <a:p>
            <a:pPr>
              <a:buNone/>
            </a:pPr>
            <a:r>
              <a:rPr lang="en-IN" dirty="0" smtClean="0"/>
              <a:t>A </a:t>
            </a:r>
            <a:r>
              <a:rPr lang="el-GR" dirty="0" smtClean="0"/>
              <a:t>α1-</a:t>
            </a:r>
            <a:r>
              <a:rPr lang="en-IN" dirty="0" smtClean="0"/>
              <a:t>Antitrypsin deficiency </a:t>
            </a:r>
          </a:p>
          <a:p>
            <a:pPr>
              <a:buNone/>
            </a:pPr>
            <a:r>
              <a:rPr lang="en-IN" dirty="0" smtClean="0"/>
              <a:t>B Chronic bronchitis </a:t>
            </a:r>
          </a:p>
          <a:p>
            <a:pPr>
              <a:buNone/>
            </a:pPr>
            <a:r>
              <a:rPr lang="en-IN" dirty="0" smtClean="0"/>
              <a:t>C Diffuse alveolar damage </a:t>
            </a:r>
          </a:p>
          <a:p>
            <a:pPr>
              <a:buNone/>
            </a:pPr>
            <a:r>
              <a:rPr lang="en-IN" dirty="0" smtClean="0"/>
              <a:t>D </a:t>
            </a:r>
            <a:r>
              <a:rPr lang="en-IN" dirty="0" err="1" smtClean="0"/>
              <a:t>Goodpasture</a:t>
            </a:r>
            <a:r>
              <a:rPr lang="en-IN" dirty="0" smtClean="0"/>
              <a:t> syndrome </a:t>
            </a:r>
          </a:p>
          <a:p>
            <a:pPr>
              <a:buNone/>
            </a:pPr>
            <a:r>
              <a:rPr lang="en-IN" dirty="0" smtClean="0"/>
              <a:t>E </a:t>
            </a:r>
            <a:r>
              <a:rPr lang="en-IN" dirty="0" err="1" smtClean="0"/>
              <a:t>Nonatopic</a:t>
            </a:r>
            <a:r>
              <a:rPr lang="en-IN" dirty="0" smtClean="0"/>
              <a:t> asthma </a:t>
            </a:r>
          </a:p>
          <a:p>
            <a:pPr>
              <a:buNone/>
            </a:pPr>
            <a:r>
              <a:rPr lang="en-IN" dirty="0" smtClean="0"/>
              <a:t>F </a:t>
            </a:r>
            <a:r>
              <a:rPr lang="en-IN" dirty="0" err="1" smtClean="0"/>
              <a:t>Sarcoidosis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739" t="22906" r="27637" b="35728"/>
          <a:stretch>
            <a:fillRect/>
          </a:stretch>
        </p:blipFill>
        <p:spPr bwMode="auto">
          <a:xfrm>
            <a:off x="1475656" y="1232756"/>
            <a:ext cx="6624736" cy="538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IN" b="1" dirty="0" smtClean="0"/>
              <a:t>3.</a:t>
            </a:r>
            <a:r>
              <a:rPr lang="en-IN" dirty="0" smtClean="0"/>
              <a:t> A 33-year-old woman has had increasing </a:t>
            </a:r>
            <a:r>
              <a:rPr lang="en-IN" dirty="0" err="1" smtClean="0"/>
              <a:t>dyspnea</a:t>
            </a:r>
            <a:r>
              <a:rPr lang="en-IN" dirty="0" smtClean="0"/>
              <a:t> with cough for the past 10 days. Over the past 2 days, her cough has become productive of chunks of gelatinous sputum. On physical examination, she is </a:t>
            </a:r>
            <a:r>
              <a:rPr lang="en-IN" dirty="0" err="1" smtClean="0"/>
              <a:t>afebrile</a:t>
            </a:r>
            <a:r>
              <a:rPr lang="en-IN" dirty="0" smtClean="0"/>
              <a:t>. There is extensive dullness to percussion over all lung fields. A chest radiograph shows diffuse </a:t>
            </a:r>
            <a:r>
              <a:rPr lang="en-IN" dirty="0" err="1" smtClean="0"/>
              <a:t>opacification</a:t>
            </a:r>
            <a:r>
              <a:rPr lang="en-IN" dirty="0" smtClean="0"/>
              <a:t> bilaterally. A </a:t>
            </a:r>
            <a:r>
              <a:rPr lang="en-IN" dirty="0" err="1" smtClean="0"/>
              <a:t>transbronchial</a:t>
            </a:r>
            <a:r>
              <a:rPr lang="en-IN" dirty="0" smtClean="0"/>
              <a:t> biopsy is performed and the microscopic appearance with H&amp;E staining is shown in the figure. On electron microscopy, there are many lamellar bodies. Antibody directed against which of the following substances is most likely to cause her illness? </a:t>
            </a:r>
          </a:p>
          <a:p>
            <a:pPr>
              <a:buNone/>
            </a:pPr>
            <a:r>
              <a:rPr lang="en-IN" dirty="0" smtClean="0"/>
              <a:t>A </a:t>
            </a:r>
            <a:r>
              <a:rPr lang="el-GR" dirty="0" smtClean="0"/>
              <a:t>α1-</a:t>
            </a:r>
            <a:r>
              <a:rPr lang="en-IN" dirty="0" smtClean="0"/>
              <a:t>Antitrypsin </a:t>
            </a:r>
          </a:p>
          <a:p>
            <a:pPr>
              <a:buNone/>
            </a:pPr>
            <a:r>
              <a:rPr lang="en-IN" dirty="0" smtClean="0"/>
              <a:t>B </a:t>
            </a:r>
            <a:r>
              <a:rPr lang="en-IN" i="1" dirty="0" smtClean="0"/>
              <a:t>Chloride channel protein </a:t>
            </a:r>
          </a:p>
          <a:p>
            <a:pPr>
              <a:buNone/>
            </a:pPr>
            <a:r>
              <a:rPr lang="en-IN" dirty="0" smtClean="0"/>
              <a:t>C DNA </a:t>
            </a:r>
            <a:r>
              <a:rPr lang="en-IN" dirty="0" err="1" smtClean="0"/>
              <a:t>topoisomerase</a:t>
            </a:r>
            <a:r>
              <a:rPr lang="en-IN" dirty="0" smtClean="0"/>
              <a:t> I </a:t>
            </a:r>
          </a:p>
          <a:p>
            <a:pPr>
              <a:buNone/>
            </a:pPr>
            <a:r>
              <a:rPr lang="en-IN" dirty="0" smtClean="0"/>
              <a:t>D </a:t>
            </a:r>
            <a:r>
              <a:rPr lang="en-IN" dirty="0" err="1" smtClean="0"/>
              <a:t>Glomerular</a:t>
            </a:r>
            <a:r>
              <a:rPr lang="en-IN" dirty="0" smtClean="0"/>
              <a:t> basement membrane </a:t>
            </a:r>
          </a:p>
          <a:p>
            <a:pPr>
              <a:buNone/>
            </a:pPr>
            <a:r>
              <a:rPr lang="en-IN" dirty="0" smtClean="0"/>
              <a:t>E GM-CSF </a:t>
            </a:r>
          </a:p>
          <a:p>
            <a:pPr>
              <a:buNone/>
            </a:pPr>
            <a:r>
              <a:rPr lang="en-IN" dirty="0" smtClean="0"/>
              <a:t>F </a:t>
            </a:r>
            <a:r>
              <a:rPr lang="en-IN" dirty="0" err="1" smtClean="0"/>
              <a:t>Neutrophilic</a:t>
            </a:r>
            <a:r>
              <a:rPr lang="en-IN" dirty="0" smtClean="0"/>
              <a:t> </a:t>
            </a:r>
            <a:r>
              <a:rPr lang="en-IN" dirty="0" err="1" smtClean="0"/>
              <a:t>myeloperoxidase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950" t="57908" r="28532" b="8681"/>
          <a:stretch>
            <a:fillRect/>
          </a:stretch>
        </p:blipFill>
        <p:spPr bwMode="auto">
          <a:xfrm>
            <a:off x="971600" y="1772816"/>
            <a:ext cx="7005350" cy="4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IN" dirty="0" smtClean="0"/>
          </a:p>
          <a:p>
            <a:pPr>
              <a:buNone/>
            </a:pPr>
            <a:r>
              <a:rPr lang="en-IN" b="1" dirty="0" smtClean="0"/>
              <a:t> </a:t>
            </a:r>
            <a:r>
              <a:rPr lang="en-IN" sz="7200" b="1" dirty="0" smtClean="0"/>
              <a:t>F </a:t>
            </a:r>
            <a:r>
              <a:rPr lang="en-IN" sz="7200" b="1" dirty="0" err="1" smtClean="0"/>
              <a:t>Neutrophilic</a:t>
            </a:r>
            <a:r>
              <a:rPr lang="en-IN" sz="7200" b="1" dirty="0" smtClean="0"/>
              <a:t> </a:t>
            </a:r>
            <a:r>
              <a:rPr lang="en-IN" sz="7200" b="1" dirty="0" err="1" smtClean="0"/>
              <a:t>myeloperoxidase</a:t>
            </a:r>
            <a:r>
              <a:rPr lang="en-IN" sz="7200" b="1" dirty="0" smtClean="0"/>
              <a:t> </a:t>
            </a:r>
          </a:p>
          <a:p>
            <a:pPr>
              <a:buNone/>
            </a:pPr>
            <a:endParaRPr lang="en-IN" sz="7200" b="1" dirty="0" smtClean="0"/>
          </a:p>
          <a:p>
            <a:r>
              <a:rPr lang="en-IN" sz="7200" dirty="0" smtClean="0"/>
              <a:t>The acquired form of pulmonary alveolar </a:t>
            </a:r>
            <a:r>
              <a:rPr lang="en-IN" sz="7200" dirty="0" err="1" smtClean="0"/>
              <a:t>proteinosis</a:t>
            </a:r>
            <a:r>
              <a:rPr lang="en-IN" sz="7200" dirty="0" smtClean="0"/>
              <a:t> (PAP) is an uncommon condition of unknown </a:t>
            </a:r>
            <a:r>
              <a:rPr lang="en-IN" sz="7200" dirty="0" err="1" smtClean="0"/>
              <a:t>etiology</a:t>
            </a:r>
            <a:r>
              <a:rPr lang="en-IN" sz="7200" dirty="0" smtClean="0"/>
              <a:t> characterized by </a:t>
            </a:r>
            <a:r>
              <a:rPr lang="en-IN" sz="7200" dirty="0" err="1" smtClean="0"/>
              <a:t>autoantibodies</a:t>
            </a:r>
            <a:r>
              <a:rPr lang="en-IN" sz="7200" dirty="0" smtClean="0"/>
              <a:t> against granulocyte-macrophage colony-stimulating factor (GM-CSF). </a:t>
            </a:r>
          </a:p>
          <a:p>
            <a:r>
              <a:rPr lang="en-IN" sz="7200" dirty="0" smtClean="0"/>
              <a:t>Ten percent of PAP cases are congenital secondary to mutations in the </a:t>
            </a:r>
            <a:r>
              <a:rPr lang="en-IN" sz="7200" i="1" dirty="0" smtClean="0"/>
              <a:t>GM-CSF gene. </a:t>
            </a:r>
          </a:p>
          <a:p>
            <a:r>
              <a:rPr lang="en-IN" sz="7200" i="1" dirty="0" smtClean="0"/>
              <a:t>Both forms of PAP have impaired surfactant clearance by alveolar macrophages, leading to accumulation of a gelatinous alveolar </a:t>
            </a:r>
            <a:r>
              <a:rPr lang="en-IN" sz="7200" i="1" dirty="0" err="1" smtClean="0"/>
              <a:t>exudate</a:t>
            </a:r>
            <a:r>
              <a:rPr lang="en-IN" sz="7200" i="1" dirty="0" smtClean="0"/>
              <a:t>.</a:t>
            </a:r>
          </a:p>
          <a:p>
            <a:r>
              <a:rPr lang="en-IN" sz="7200" i="1" dirty="0" smtClean="0"/>
              <a:t> </a:t>
            </a:r>
            <a:r>
              <a:rPr lang="el-GR" sz="7200" i="1" dirty="0" smtClean="0"/>
              <a:t>α1-</a:t>
            </a:r>
            <a:r>
              <a:rPr lang="en-IN" sz="7200" i="1" dirty="0" smtClean="0"/>
              <a:t>Antitrypsin deficiency leads to </a:t>
            </a:r>
            <a:r>
              <a:rPr lang="en-IN" sz="7200" i="1" dirty="0" err="1" smtClean="0"/>
              <a:t>panlobular</a:t>
            </a:r>
            <a:r>
              <a:rPr lang="en-IN" sz="7200" i="1" dirty="0" smtClean="0"/>
              <a:t> emphysema with </a:t>
            </a:r>
            <a:r>
              <a:rPr lang="en-IN" sz="7200" i="1" dirty="0" err="1" smtClean="0"/>
              <a:t>hyperlucent</a:t>
            </a:r>
            <a:r>
              <a:rPr lang="en-IN" sz="7200" i="1" dirty="0" smtClean="0"/>
              <a:t> lungs on radiographs.</a:t>
            </a:r>
          </a:p>
          <a:p>
            <a:r>
              <a:rPr lang="en-IN" sz="7200" i="1" dirty="0" smtClean="0"/>
              <a:t> CFTR gene mutations lead to cystic fibrosis and widespread bronchiectasis.</a:t>
            </a:r>
          </a:p>
          <a:p>
            <a:r>
              <a:rPr lang="en-IN" sz="7200" i="1" dirty="0" smtClean="0"/>
              <a:t> Anti–DNA </a:t>
            </a:r>
            <a:r>
              <a:rPr lang="en-IN" sz="7200" i="1" dirty="0" err="1" smtClean="0"/>
              <a:t>topoisomerase</a:t>
            </a:r>
            <a:r>
              <a:rPr lang="en-IN" sz="7200" i="1" dirty="0" smtClean="0"/>
              <a:t> I antibodies are seen in diffuse scleroderma, which produces pulmonary interstitial fibrosis.</a:t>
            </a:r>
          </a:p>
          <a:p>
            <a:r>
              <a:rPr lang="en-IN" sz="7200" i="1" dirty="0" smtClean="0"/>
              <a:t> Anti–</a:t>
            </a:r>
            <a:r>
              <a:rPr lang="en-IN" sz="7200" i="1" dirty="0" err="1" smtClean="0"/>
              <a:t>glomerular</a:t>
            </a:r>
            <a:r>
              <a:rPr lang="en-IN" sz="7200" i="1" dirty="0" smtClean="0"/>
              <a:t> basement membrane antibody is present in </a:t>
            </a:r>
            <a:r>
              <a:rPr lang="en-IN" sz="7200" i="1" dirty="0" err="1" smtClean="0"/>
              <a:t>Goodpasture</a:t>
            </a:r>
            <a:r>
              <a:rPr lang="en-IN" sz="7200" i="1" dirty="0" smtClean="0"/>
              <a:t> syndrome with extensive alveolar </a:t>
            </a:r>
            <a:r>
              <a:rPr lang="en-IN" sz="7200" i="1" dirty="0" err="1" smtClean="0"/>
              <a:t>hemorrhage</a:t>
            </a:r>
            <a:r>
              <a:rPr lang="en-IN" sz="7200" i="1" dirty="0" smtClean="0"/>
              <a:t>.</a:t>
            </a:r>
          </a:p>
          <a:p>
            <a:r>
              <a:rPr lang="en-IN" sz="7200" i="1" dirty="0" smtClean="0"/>
              <a:t> </a:t>
            </a:r>
            <a:r>
              <a:rPr lang="en-IN" sz="7200" i="1" dirty="0" err="1" smtClean="0"/>
              <a:t>Neutrophilic</a:t>
            </a:r>
            <a:r>
              <a:rPr lang="en-IN" sz="7200" i="1" dirty="0" smtClean="0"/>
              <a:t> </a:t>
            </a:r>
            <a:r>
              <a:rPr lang="en-IN" sz="7200" i="1" dirty="0" err="1" smtClean="0"/>
              <a:t>myeloperoxidase</a:t>
            </a:r>
            <a:r>
              <a:rPr lang="en-IN" sz="7200" i="1" dirty="0" smtClean="0"/>
              <a:t> is a form of anti– </a:t>
            </a:r>
            <a:r>
              <a:rPr lang="en-IN" sz="7200" i="1" dirty="0" err="1" smtClean="0"/>
              <a:t>neutrophil</a:t>
            </a:r>
            <a:r>
              <a:rPr lang="en-IN" sz="7200" i="1" dirty="0" smtClean="0"/>
              <a:t> </a:t>
            </a:r>
            <a:r>
              <a:rPr lang="en-IN" sz="7200" i="1" dirty="0" err="1" smtClean="0"/>
              <a:t>cytoplasmic</a:t>
            </a:r>
            <a:r>
              <a:rPr lang="en-IN" sz="7200" i="1" dirty="0" smtClean="0"/>
              <a:t> autoantibody seen in ANCA-associated </a:t>
            </a:r>
            <a:r>
              <a:rPr lang="en-IN" sz="7200" i="1" dirty="0" err="1" smtClean="0"/>
              <a:t>vasculitis</a:t>
            </a:r>
            <a:r>
              <a:rPr lang="en-IN" sz="7200" i="1" dirty="0" smtClean="0"/>
              <a:t> </a:t>
            </a:r>
            <a:endParaRPr lang="en-IN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IN" b="1" dirty="0" smtClean="0"/>
              <a:t>4.</a:t>
            </a:r>
            <a:r>
              <a:rPr lang="en-IN" dirty="0" smtClean="0"/>
              <a:t> A 68-year-old man has had worsening </a:t>
            </a:r>
            <a:r>
              <a:rPr lang="en-IN" dirty="0" err="1" smtClean="0"/>
              <a:t>dyspnea</a:t>
            </a:r>
            <a:r>
              <a:rPr lang="en-IN" dirty="0" smtClean="0"/>
              <a:t> with a </a:t>
            </a:r>
            <a:r>
              <a:rPr lang="en-IN" dirty="0" err="1" smtClean="0"/>
              <a:t>nonproductive</a:t>
            </a:r>
            <a:r>
              <a:rPr lang="en-IN" dirty="0" smtClean="0"/>
              <a:t> cough for the past 9 months. On physical examination, he is </a:t>
            </a:r>
            <a:r>
              <a:rPr lang="en-IN" dirty="0" err="1" smtClean="0"/>
              <a:t>afebrile</a:t>
            </a:r>
            <a:r>
              <a:rPr lang="en-IN" dirty="0" smtClean="0"/>
              <a:t> and </a:t>
            </a:r>
            <a:r>
              <a:rPr lang="en-IN" dirty="0" err="1" smtClean="0"/>
              <a:t>normotensive</a:t>
            </a:r>
            <a:r>
              <a:rPr lang="en-IN" dirty="0" smtClean="0"/>
              <a:t>. On auscultation of the chest, diffuse dry crackles are heard in all lung fields. A chest radiograph shows irregular </a:t>
            </a:r>
            <a:r>
              <a:rPr lang="en-IN" dirty="0" err="1" smtClean="0"/>
              <a:t>opacifications</a:t>
            </a:r>
            <a:r>
              <a:rPr lang="en-IN" dirty="0" smtClean="0"/>
              <a:t> throughout both lungs. A </a:t>
            </a:r>
            <a:r>
              <a:rPr lang="en-IN" dirty="0" err="1" smtClean="0"/>
              <a:t>transbronchial</a:t>
            </a:r>
            <a:r>
              <a:rPr lang="en-IN" dirty="0" smtClean="0"/>
              <a:t> biopsy is obtained and the microscopic findings with </a:t>
            </a:r>
            <a:r>
              <a:rPr lang="en-IN" dirty="0" err="1" smtClean="0"/>
              <a:t>trichrome</a:t>
            </a:r>
            <a:r>
              <a:rPr lang="en-IN" dirty="0" smtClean="0"/>
              <a:t> stain are shown in the figure. Laboratory studies include negative serologic tests for ANA, anti–DNA </a:t>
            </a:r>
            <a:r>
              <a:rPr lang="en-IN" dirty="0" err="1" smtClean="0"/>
              <a:t>topoisomerase</a:t>
            </a:r>
            <a:r>
              <a:rPr lang="en-IN" dirty="0" smtClean="0"/>
              <a:t> I, ANCA, and </a:t>
            </a:r>
            <a:r>
              <a:rPr lang="en-IN" dirty="0" err="1" smtClean="0"/>
              <a:t>anticentromere</a:t>
            </a:r>
            <a:r>
              <a:rPr lang="en-IN" dirty="0" smtClean="0"/>
              <a:t> antibody. Despite </a:t>
            </a:r>
            <a:r>
              <a:rPr lang="en-IN" dirty="0" err="1" smtClean="0"/>
              <a:t>glucocorticoid</a:t>
            </a:r>
            <a:r>
              <a:rPr lang="en-IN" dirty="0" smtClean="0"/>
              <a:t> therapy, his condition does not improve, and he dies 2 years later. What is the most likely diagnosis? </a:t>
            </a:r>
          </a:p>
          <a:p>
            <a:pPr>
              <a:buNone/>
            </a:pPr>
            <a:r>
              <a:rPr lang="en-IN" dirty="0" smtClean="0"/>
              <a:t>A </a:t>
            </a:r>
            <a:r>
              <a:rPr lang="en-IN" dirty="0" err="1" smtClean="0"/>
              <a:t>Goodpasture</a:t>
            </a:r>
            <a:r>
              <a:rPr lang="en-IN" dirty="0" smtClean="0"/>
              <a:t> syndrome </a:t>
            </a:r>
          </a:p>
          <a:p>
            <a:pPr>
              <a:buNone/>
            </a:pPr>
            <a:r>
              <a:rPr lang="en-IN" dirty="0" smtClean="0"/>
              <a:t>B Hypersensitivity pneumonitis </a:t>
            </a:r>
          </a:p>
          <a:p>
            <a:pPr>
              <a:buNone/>
            </a:pPr>
            <a:r>
              <a:rPr lang="en-IN" dirty="0" smtClean="0"/>
              <a:t>C Idiopathic pulmonary fibrosis </a:t>
            </a:r>
          </a:p>
          <a:p>
            <a:pPr>
              <a:buNone/>
            </a:pPr>
            <a:r>
              <a:rPr lang="en-IN" dirty="0" smtClean="0"/>
              <a:t>D </a:t>
            </a:r>
            <a:r>
              <a:rPr lang="en-IN" dirty="0" err="1" smtClean="0"/>
              <a:t>Sarcoidosis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 smtClean="0"/>
              <a:t>E Systemic sclerosis 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Q&amp;A</vt:lpstr>
      <vt:lpstr>Q &amp; A</vt:lpstr>
      <vt:lpstr>Slide 3</vt:lpstr>
      <vt:lpstr>Q</vt:lpstr>
      <vt:lpstr>Slide 5</vt:lpstr>
      <vt:lpstr>Q</vt:lpstr>
      <vt:lpstr>Slide 7</vt:lpstr>
      <vt:lpstr>A</vt:lpstr>
      <vt:lpstr>Q</vt:lpstr>
      <vt:lpstr>Slide 10</vt:lpstr>
      <vt:lpstr>Q</vt:lpstr>
      <vt:lpstr>Slide 12</vt:lpstr>
      <vt:lpstr>Q</vt:lpstr>
      <vt:lpstr>Q</vt:lpstr>
      <vt:lpstr>Q</vt:lpstr>
      <vt:lpstr>Slide 16</vt:lpstr>
      <vt:lpstr>Q</vt:lpstr>
      <vt:lpstr>A</vt:lpstr>
      <vt:lpstr>Slide 19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Q&amp;A</dc:title>
  <dc:creator>user</dc:creator>
  <cp:lastModifiedBy>user</cp:lastModifiedBy>
  <cp:revision>2</cp:revision>
  <dcterms:created xsi:type="dcterms:W3CDTF">2020-05-27T06:51:03Z</dcterms:created>
  <dcterms:modified xsi:type="dcterms:W3CDTF">2020-06-03T08:40:16Z</dcterms:modified>
</cp:coreProperties>
</file>